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632"/>
  </p:normalViewPr>
  <p:slideViewPr>
    <p:cSldViewPr snapToGrid="0" snapToObjects="1">
      <p:cViewPr varScale="1">
        <p:scale>
          <a:sx n="65" d="100"/>
          <a:sy n="65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6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1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66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36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07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46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43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8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58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69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0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4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01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66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972F-AEED-D642-9C27-F91FC869BBA3}" type="datetimeFigureOut">
              <a:rPr lang="nl-NL" smtClean="0"/>
              <a:t>11-01-18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1A39F-EC37-864F-B21F-3E037BC50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06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nl-NL" b="1" smtClean="0"/>
              <a:t>3.2 DE KOLONIE NEDERLANDS-INDIË</a:t>
            </a:r>
            <a:endParaRPr lang="nl-NL" b="1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l-NL" b="1" dirty="0" smtClean="0"/>
              <a:t>NEDERLAND EN INDONESIË</a:t>
            </a:r>
          </a:p>
          <a:p>
            <a:pPr algn="ctr"/>
            <a:r>
              <a:rPr lang="nl-NL" b="1" dirty="0" smtClean="0"/>
              <a:t>HOOFDSTUK 4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75533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OOST-INDIË WORDT NEDERLANDS-INDIË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nl-NL" dirty="0" smtClean="0"/>
              <a:t>V.O.C. Krijgt steeds meer gebieden in handen in vooral Java en Molukken</a:t>
            </a:r>
          </a:p>
          <a:p>
            <a:r>
              <a:rPr lang="nl-NL" dirty="0" smtClean="0"/>
              <a:t>Na faillissement van de V.O.C. </a:t>
            </a:r>
            <a:r>
              <a:rPr lang="nl-NL" dirty="0"/>
              <a:t>g</a:t>
            </a:r>
            <a:r>
              <a:rPr lang="nl-NL" dirty="0" smtClean="0"/>
              <a:t>aan deze  gebieden naar GB </a:t>
            </a:r>
          </a:p>
          <a:p>
            <a:r>
              <a:rPr lang="nl-NL" dirty="0" smtClean="0"/>
              <a:t>In 1816 krijgt NL bestuur over deze gebieden</a:t>
            </a:r>
          </a:p>
          <a:p>
            <a:endParaRPr lang="nl-NL" dirty="0"/>
          </a:p>
          <a:p>
            <a:r>
              <a:rPr lang="nl-NL" dirty="0" smtClean="0"/>
              <a:t>1816: Het begin van de kolonie Nederlands-Indië</a:t>
            </a:r>
          </a:p>
          <a:p>
            <a:r>
              <a:rPr lang="nl-NL" dirty="0" smtClean="0"/>
              <a:t>NL richt zich eerst vooral op Java</a:t>
            </a:r>
          </a:p>
          <a:p>
            <a:r>
              <a:rPr lang="nl-NL" dirty="0" smtClean="0"/>
              <a:t>Koninklijk Nederlands-Indisch Leger (KNIL) zorgt voor het </a:t>
            </a:r>
            <a:r>
              <a:rPr lang="nl-NL" dirty="0" err="1" smtClean="0"/>
              <a:t>gzag</a:t>
            </a:r>
            <a:r>
              <a:rPr lang="nl-NL" dirty="0" smtClean="0"/>
              <a:t> samen met bestuurders</a:t>
            </a:r>
          </a:p>
          <a:p>
            <a:r>
              <a:rPr lang="nl-NL" dirty="0" smtClean="0"/>
              <a:t>Plaatselijke vorsten blijven zelfstandig, zolang zij NL-</a:t>
            </a:r>
            <a:r>
              <a:rPr lang="nl-NL" dirty="0" err="1" smtClean="0"/>
              <a:t>ers</a:t>
            </a:r>
            <a:r>
              <a:rPr lang="nl-NL" dirty="0" smtClean="0"/>
              <a:t> niet lastig vallen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319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Uitbreiding </a:t>
            </a:r>
            <a:r>
              <a:rPr lang="nl-NL" b="1" dirty="0"/>
              <a:t>N</a:t>
            </a:r>
            <a:r>
              <a:rPr lang="nl-NL" b="1" dirty="0" smtClean="0"/>
              <a:t>ederlandse invloed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nl-NL" dirty="0" smtClean="0"/>
              <a:t>1840	Nederland breidt invloed vooral uit op Sumatra</a:t>
            </a:r>
          </a:p>
          <a:p>
            <a:r>
              <a:rPr lang="nl-NL" dirty="0" smtClean="0"/>
              <a:t>1869	Door opening Suezkanaal werd reis NL-Java met 4 maanden verkort</a:t>
            </a:r>
          </a:p>
          <a:p>
            <a:r>
              <a:rPr lang="nl-NL" dirty="0" smtClean="0"/>
              <a:t>1873	</a:t>
            </a:r>
            <a:r>
              <a:rPr lang="nl-NL" dirty="0" err="1" smtClean="0"/>
              <a:t>Atjeh</a:t>
            </a:r>
            <a:r>
              <a:rPr lang="nl-NL" dirty="0" smtClean="0"/>
              <a:t>-oorlog </a:t>
            </a:r>
            <a:r>
              <a:rPr lang="nl-NL" dirty="0"/>
              <a:t>o</a:t>
            </a:r>
            <a:r>
              <a:rPr lang="nl-NL" dirty="0" smtClean="0"/>
              <a:t>m piraterij te stoppen</a:t>
            </a:r>
          </a:p>
          <a:p>
            <a:endParaRPr lang="nl-NL" dirty="0" smtClean="0"/>
          </a:p>
          <a:p>
            <a:r>
              <a:rPr lang="nl-NL" dirty="0" smtClean="0"/>
              <a:t>Steeds meer gebieden komen in handen van Nederland</a:t>
            </a:r>
          </a:p>
          <a:p>
            <a:r>
              <a:rPr lang="nl-NL" dirty="0" smtClean="0"/>
              <a:t>In 1914 heeft NL zijn gezag in heel Nederlands-Indië gevestigd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26" y="4166626"/>
            <a:ext cx="5116683" cy="26913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1254"/>
            <a:ext cx="3870251" cy="25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ATJEH-OORLOG</a:t>
            </a:r>
            <a:br>
              <a:rPr lang="nl-NL" b="1" dirty="0" smtClean="0"/>
            </a:br>
            <a:r>
              <a:rPr lang="nl-NL" b="1" dirty="0" smtClean="0"/>
              <a:t>1873-1903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5213128"/>
          </a:xfrm>
        </p:spPr>
        <p:txBody>
          <a:bodyPr>
            <a:normAutofit/>
          </a:bodyPr>
          <a:lstStyle/>
          <a:p>
            <a:r>
              <a:rPr lang="nl-NL" dirty="0" err="1" smtClean="0"/>
              <a:t>Atjeh</a:t>
            </a:r>
            <a:r>
              <a:rPr lang="nl-NL" dirty="0" smtClean="0"/>
              <a:t> ligt op Sumatra</a:t>
            </a:r>
          </a:p>
          <a:p>
            <a:r>
              <a:rPr lang="nl-NL" dirty="0" smtClean="0"/>
              <a:t>Streng islamitisch land</a:t>
            </a:r>
          </a:p>
          <a:p>
            <a:r>
              <a:rPr lang="nl-NL" dirty="0"/>
              <a:t>P</a:t>
            </a:r>
            <a:r>
              <a:rPr lang="nl-NL" dirty="0" smtClean="0"/>
              <a:t>iraten uit </a:t>
            </a:r>
            <a:r>
              <a:rPr lang="nl-NL" dirty="0" err="1" smtClean="0"/>
              <a:t>Atjeh</a:t>
            </a:r>
            <a:r>
              <a:rPr lang="nl-NL" dirty="0" smtClean="0"/>
              <a:t> vallen schepen aan</a:t>
            </a:r>
          </a:p>
          <a:p>
            <a:r>
              <a:rPr lang="nl-NL" dirty="0" smtClean="0"/>
              <a:t>Het KNIL </a:t>
            </a:r>
            <a:r>
              <a:rPr lang="nl-NL" dirty="0" err="1" smtClean="0"/>
              <a:t>olv</a:t>
            </a:r>
            <a:r>
              <a:rPr lang="nl-NL" dirty="0" smtClean="0"/>
              <a:t> generaal Van </a:t>
            </a:r>
            <a:r>
              <a:rPr lang="nl-NL" dirty="0" err="1" smtClean="0"/>
              <a:t>Heutsz</a:t>
            </a:r>
            <a:r>
              <a:rPr lang="nl-NL" dirty="0" smtClean="0"/>
              <a:t>  						           bedwingt </a:t>
            </a:r>
            <a:r>
              <a:rPr lang="nl-NL" dirty="0" err="1" smtClean="0"/>
              <a:t>Atjeh</a:t>
            </a:r>
            <a:r>
              <a:rPr lang="nl-NL" dirty="0" smtClean="0"/>
              <a:t> uiteindelijk</a:t>
            </a:r>
          </a:p>
          <a:p>
            <a:endParaRPr lang="nl-NL" dirty="0"/>
          </a:p>
          <a:p>
            <a:r>
              <a:rPr lang="nl-NL" dirty="0" smtClean="0"/>
              <a:t>100.000 doden</a:t>
            </a:r>
          </a:p>
          <a:p>
            <a:r>
              <a:rPr lang="nl-NL" dirty="0" smtClean="0"/>
              <a:t>Martelingen door het KNIL</a:t>
            </a:r>
          </a:p>
          <a:p>
            <a:r>
              <a:rPr lang="nl-NL" dirty="0" smtClean="0"/>
              <a:t>Dorpen uitgebrand</a:t>
            </a:r>
          </a:p>
          <a:p>
            <a:endParaRPr lang="nl-NL" dirty="0"/>
          </a:p>
          <a:p>
            <a:r>
              <a:rPr lang="nl-NL" dirty="0" smtClean="0"/>
              <a:t>Van </a:t>
            </a:r>
            <a:r>
              <a:rPr lang="nl-NL" dirty="0" err="1" smtClean="0"/>
              <a:t>Heutsz</a:t>
            </a:r>
            <a:r>
              <a:rPr lang="nl-NL" dirty="0" smtClean="0"/>
              <a:t> wordt na oorlog gouverneur-generaal van Nederlands-Indië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22" y="1527882"/>
            <a:ext cx="5652977" cy="38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4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BLOEDBAD OP BALI</a:t>
            </a:r>
            <a:br>
              <a:rPr lang="nl-NL" b="1" dirty="0" smtClean="0"/>
            </a:br>
            <a:r>
              <a:rPr lang="nl-NL" b="1" dirty="0" smtClean="0"/>
              <a:t>1906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nl-NL" dirty="0" smtClean="0"/>
              <a:t>Eretitel van vorst van Bali = Radja</a:t>
            </a:r>
          </a:p>
          <a:p>
            <a:r>
              <a:rPr lang="nl-NL" dirty="0" smtClean="0"/>
              <a:t>Radja wil zich niet onderwerpen aan NL gezag</a:t>
            </a:r>
          </a:p>
          <a:p>
            <a:r>
              <a:rPr lang="nl-NL" dirty="0" smtClean="0"/>
              <a:t>Radja komt in opstand = voorziene zelfmoord: ‘beter dood dan knecht’</a:t>
            </a:r>
          </a:p>
          <a:p>
            <a:endParaRPr lang="nl-NL" dirty="0"/>
          </a:p>
          <a:p>
            <a:r>
              <a:rPr lang="nl-NL" dirty="0" smtClean="0"/>
              <a:t>Gevecht van KNIL met radja leidt tot 					           bloedbad onder Balinezen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50" y="3023359"/>
            <a:ext cx="6006540" cy="447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82234"/>
          </a:xfrm>
        </p:spPr>
        <p:txBody>
          <a:bodyPr/>
          <a:lstStyle/>
          <a:p>
            <a:pPr algn="ctr"/>
            <a:r>
              <a:rPr lang="nl-NL" b="1" dirty="0" smtClean="0"/>
              <a:t>EUROPEES KOLONIALISME</a:t>
            </a:r>
            <a:br>
              <a:rPr lang="nl-NL" b="1" dirty="0" smtClean="0"/>
            </a:br>
            <a:r>
              <a:rPr lang="nl-NL" b="1" dirty="0" smtClean="0"/>
              <a:t>1870-1914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75908"/>
            <a:ext cx="12192000" cy="59542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Koloniale macht van </a:t>
            </a:r>
            <a:r>
              <a:rPr lang="nl-NL" dirty="0"/>
              <a:t>E</a:t>
            </a:r>
            <a:r>
              <a:rPr lang="nl-NL" dirty="0" smtClean="0"/>
              <a:t>uropa groeit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Geclaimde gebieden worden nu echt bezet, zoals India door GB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Afrika in 10 jaar bijna volledig veroverd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Klein groepen blanken heersen over grote groepen inheemse bevolking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dirty="0" smtClean="0"/>
              <a:t>100.000 NL-</a:t>
            </a:r>
            <a:r>
              <a:rPr lang="nl-NL" dirty="0" err="1" smtClean="0"/>
              <a:t>ers</a:t>
            </a:r>
            <a:r>
              <a:rPr lang="nl-NL" dirty="0" smtClean="0"/>
              <a:t> heersen over 10-tallen miljoenen Indonesiërs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l-NL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56" y="3094033"/>
            <a:ext cx="6404344" cy="38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1478"/>
          </a:xfrm>
        </p:spPr>
        <p:txBody>
          <a:bodyPr/>
          <a:lstStyle/>
          <a:p>
            <a:pPr algn="ctr"/>
            <a:r>
              <a:rPr lang="nl-NL" b="1" dirty="0" smtClean="0"/>
              <a:t>EUROPESE OVERHEERSING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01479"/>
            <a:ext cx="11353800" cy="497548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Europese overheersing door: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nl-NL" dirty="0" smtClean="0"/>
              <a:t>Betere wapens en legers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nl-NL" dirty="0" smtClean="0"/>
              <a:t>Moderne transportmiddelen, zoals stoomschepen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nl-NL" dirty="0" smtClean="0"/>
              <a:t>Inheemse bevolking vormt geen eenheid, velen wilden Europeanen dienen als ambtenaar of militair (bv Molukkers in het KNIL)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95" y="2668818"/>
            <a:ext cx="6184605" cy="42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5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27591"/>
            <a:ext cx="8596668" cy="988827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smtClean="0"/>
              <a:t>CULTUURSTELSEL</a:t>
            </a:r>
            <a:br>
              <a:rPr lang="nl-NL" b="1" smtClean="0"/>
            </a:br>
            <a:r>
              <a:rPr lang="nl-NL" b="1" smtClean="0"/>
              <a:t>1830-1870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50335"/>
            <a:ext cx="11514666" cy="5433237"/>
          </a:xfrm>
        </p:spPr>
        <p:txBody>
          <a:bodyPr/>
          <a:lstStyle/>
          <a:p>
            <a:r>
              <a:rPr lang="nl-NL" dirty="0" smtClean="0"/>
              <a:t>NL dwingt Javaanse boeren koffie en thee voor Europese markt te verbouwen</a:t>
            </a:r>
          </a:p>
          <a:p>
            <a:r>
              <a:rPr lang="nl-NL" dirty="0" smtClean="0"/>
              <a:t>Javaanse boeren zijn daardoor tijd, inkomsten en 20% van hun grond kwijt</a:t>
            </a:r>
          </a:p>
          <a:p>
            <a:r>
              <a:rPr lang="nl-NL" dirty="0" smtClean="0"/>
              <a:t>Javaanse edelen krijgen voor hun medewerking 10% van de opbrengst</a:t>
            </a:r>
          </a:p>
          <a:p>
            <a:r>
              <a:rPr lang="nl-NL" dirty="0" smtClean="0"/>
              <a:t>Winst gaat naar NL, </a:t>
            </a:r>
            <a:r>
              <a:rPr lang="nl-NL" dirty="0" err="1" smtClean="0"/>
              <a:t>waamee</a:t>
            </a:r>
            <a:r>
              <a:rPr lang="nl-NL" dirty="0" smtClean="0"/>
              <a:t> o.a. Het spoorwegnet wordt betaald</a:t>
            </a:r>
          </a:p>
          <a:p>
            <a:r>
              <a:rPr lang="nl-NL" dirty="0" smtClean="0"/>
              <a:t>Multatuli beschrijft uitbuiting in zijn roman ’Max </a:t>
            </a:r>
            <a:r>
              <a:rPr lang="nl-NL" dirty="0"/>
              <a:t>H</a:t>
            </a:r>
            <a:r>
              <a:rPr lang="nl-NL" dirty="0" smtClean="0"/>
              <a:t>avelaar’</a:t>
            </a:r>
          </a:p>
          <a:p>
            <a:r>
              <a:rPr lang="nl-NL" dirty="0" smtClean="0"/>
              <a:t>Kolonie wordt zo winstgevend</a:t>
            </a:r>
          </a:p>
          <a:p>
            <a:endParaRPr lang="nl-NL" dirty="0"/>
          </a:p>
          <a:p>
            <a:r>
              <a:rPr lang="nl-NL" dirty="0" smtClean="0"/>
              <a:t>Liberalen schaffen Cultuurstelsel af in 2eKmer, omdat</a:t>
            </a:r>
          </a:p>
          <a:p>
            <a:pPr>
              <a:buFont typeface="Wingdings" charset="2"/>
              <a:buChar char="Ø"/>
            </a:pPr>
            <a:r>
              <a:rPr lang="nl-NL" dirty="0" smtClean="0"/>
              <a:t>Zij tegen dwangarbeid zijn</a:t>
            </a:r>
          </a:p>
          <a:p>
            <a:pPr>
              <a:buFont typeface="Wingdings" charset="2"/>
              <a:buChar char="Ø"/>
            </a:pPr>
            <a:r>
              <a:rPr lang="nl-NL" dirty="0" smtClean="0"/>
              <a:t>Zij voor vrije ondernemers zijn en het cultuurstelsel 										       geregeld werd door de staat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60" y="3000819"/>
            <a:ext cx="4791740" cy="385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7693"/>
          </a:xfrm>
        </p:spPr>
        <p:txBody>
          <a:bodyPr/>
          <a:lstStyle/>
          <a:p>
            <a:pPr algn="ctr"/>
            <a:r>
              <a:rPr lang="nl-NL" smtClean="0"/>
              <a:t>TABAK, RUBBER EN OLIE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" y="1605516"/>
            <a:ext cx="12192000" cy="5635256"/>
          </a:xfrm>
        </p:spPr>
        <p:txBody>
          <a:bodyPr/>
          <a:lstStyle/>
          <a:p>
            <a:r>
              <a:rPr lang="nl-NL" dirty="0" smtClean="0"/>
              <a:t>Na het cultuurstelsel stichten ondernemers 100den plantages </a:t>
            </a:r>
          </a:p>
          <a:p>
            <a:r>
              <a:rPr lang="nl-NL" dirty="0" smtClean="0"/>
              <a:t>Plantages op </a:t>
            </a:r>
            <a:r>
              <a:rPr lang="nl-NL" dirty="0" err="1" smtClean="0"/>
              <a:t>java</a:t>
            </a:r>
            <a:r>
              <a:rPr lang="nl-NL" dirty="0" smtClean="0"/>
              <a:t> voor koffie, thee en suiker</a:t>
            </a:r>
          </a:p>
          <a:p>
            <a:r>
              <a:rPr lang="nl-NL" dirty="0" smtClean="0"/>
              <a:t>Op Sumatra komen veel tabaksplantages</a:t>
            </a:r>
          </a:p>
          <a:p>
            <a:endParaRPr lang="nl-NL" dirty="0"/>
          </a:p>
          <a:p>
            <a:r>
              <a:rPr lang="nl-NL" dirty="0" smtClean="0"/>
              <a:t>De Nederlandse Aardolie Maatschappij (N.A.M.) en 										                                                  Shell halen aardolie uit de grond op Borneo en 										                           Sumatra</a:t>
            </a:r>
          </a:p>
          <a:p>
            <a:r>
              <a:rPr lang="nl-NL" dirty="0" smtClean="0"/>
              <a:t>Unilever gebruikt palmolie in margarine en zeep</a:t>
            </a:r>
          </a:p>
          <a:p>
            <a:r>
              <a:rPr lang="nl-NL" dirty="0" smtClean="0"/>
              <a:t>Op </a:t>
            </a:r>
            <a:r>
              <a:rPr lang="nl-NL" dirty="0"/>
              <a:t>S</a:t>
            </a:r>
            <a:r>
              <a:rPr lang="nl-NL" dirty="0" smtClean="0"/>
              <a:t>umatra en Borneo groeien de Braziliaanse 												            rubberbomen heel goed; Nederlands-Indië wordt 													                de grootste rubberproducent ter wereld 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2643372"/>
            <a:ext cx="63500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71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340</Words>
  <Application>Microsoft Macintosh PowerPoint</Application>
  <PresentationFormat>Breedbeeld</PresentationFormat>
  <Paragraphs>69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3.2 DE KOLONIE NEDERLANDS-INDIË</vt:lpstr>
      <vt:lpstr>OOST-INDIË WORDT NEDERLANDS-INDIË</vt:lpstr>
      <vt:lpstr>Uitbreiding Nederlandse invloed</vt:lpstr>
      <vt:lpstr>ATJEH-OORLOG 1873-1903</vt:lpstr>
      <vt:lpstr>BLOEDBAD OP BALI 1906</vt:lpstr>
      <vt:lpstr>EUROPEES KOLONIALISME 1870-1914</vt:lpstr>
      <vt:lpstr>EUROPESE OVERHEERSING</vt:lpstr>
      <vt:lpstr>CULTUURSTELSEL 1830-1870</vt:lpstr>
      <vt:lpstr>TABAK, RUBBER EN OLIE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DE KOLONIE NEDERLANDS-INDIË</dc:title>
  <dc:creator>Microsoft Office-gebruiker</dc:creator>
  <cp:lastModifiedBy>Microsoft Office-gebruiker</cp:lastModifiedBy>
  <cp:revision>13</cp:revision>
  <dcterms:created xsi:type="dcterms:W3CDTF">2017-12-06T08:25:32Z</dcterms:created>
  <dcterms:modified xsi:type="dcterms:W3CDTF">2018-01-11T10:23:49Z</dcterms:modified>
</cp:coreProperties>
</file>